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8B313-75BF-6575-AAD1-C24A90337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CDF4A7-81B9-523E-894D-14E3EA616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A66D41-69D6-7A69-AEC4-1E495B9BEDAF}"/>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5" name="Footer Placeholder 4">
            <a:extLst>
              <a:ext uri="{FF2B5EF4-FFF2-40B4-BE49-F238E27FC236}">
                <a16:creationId xmlns:a16="http://schemas.microsoft.com/office/drawing/2014/main" id="{6AE4FEFB-C5AC-E9F2-0B46-B90774D2E2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EAB4AF-5CBA-5154-D0F9-622F0B901299}"/>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375947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A18C-2F11-E876-9806-6FBFE9D7A8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152449-A4ED-5CE7-B5AA-3ECC05E23C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A1D016-13EB-7F8A-5B42-D625011CBDDF}"/>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5" name="Footer Placeholder 4">
            <a:extLst>
              <a:ext uri="{FF2B5EF4-FFF2-40B4-BE49-F238E27FC236}">
                <a16:creationId xmlns:a16="http://schemas.microsoft.com/office/drawing/2014/main" id="{23696ABA-B263-D1C4-F2B8-C49136993F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31E1C1-B57E-53AF-0FDE-DA1DA84A1287}"/>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3087131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E300D1-947E-5111-00EF-1DB754153C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DBAB11-FBD7-B33B-3C3B-D1FBEAC1C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55786C-46B2-3351-749D-8F3596B0C62D}"/>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5" name="Footer Placeholder 4">
            <a:extLst>
              <a:ext uri="{FF2B5EF4-FFF2-40B4-BE49-F238E27FC236}">
                <a16:creationId xmlns:a16="http://schemas.microsoft.com/office/drawing/2014/main" id="{96291442-BC26-8019-7399-1289E34098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E2D3EB-8B34-67E5-4106-68B1CE9BE422}"/>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2961353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35C6-0173-BDC2-BF0E-4F6E1962BB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DD6CE6-48F2-7934-5A19-3BF7ADA080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08643F-F931-C86A-2CFB-429EC750A924}"/>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5" name="Footer Placeholder 4">
            <a:extLst>
              <a:ext uri="{FF2B5EF4-FFF2-40B4-BE49-F238E27FC236}">
                <a16:creationId xmlns:a16="http://schemas.microsoft.com/office/drawing/2014/main" id="{6F648F55-E30F-149C-5B47-9AD3EAF92C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055A0C-0DB0-4601-F652-4E7B867F5212}"/>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124342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10F50-2952-930C-C655-0014D16B3B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CCC600-B74A-31AD-3C3A-7EF60633DD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4E557-3B67-7C58-0A3C-E8280BE96928}"/>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5" name="Footer Placeholder 4">
            <a:extLst>
              <a:ext uri="{FF2B5EF4-FFF2-40B4-BE49-F238E27FC236}">
                <a16:creationId xmlns:a16="http://schemas.microsoft.com/office/drawing/2014/main" id="{51924258-33F7-3584-B15E-6D31046EBB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F96825-F7F4-6863-46F9-BE81BBCB372A}"/>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2935159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C6E6-84C6-8E7D-3B98-2EFE5C9382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C09200-CB69-2F22-4A95-5FDA038ADB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B0835E-C50C-4934-2FAE-B1E0309969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29DB6F-78BD-AAEF-1152-780167C08A23}"/>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6" name="Footer Placeholder 5">
            <a:extLst>
              <a:ext uri="{FF2B5EF4-FFF2-40B4-BE49-F238E27FC236}">
                <a16:creationId xmlns:a16="http://schemas.microsoft.com/office/drawing/2014/main" id="{BDE96F64-6517-25CF-3A1D-EF3B714DAB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AB9011-4BB1-E7DF-E97E-44CFF5D769C6}"/>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333333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6EB4-C90B-B24A-9474-718CB5086AB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6DBDB3-7CF7-5003-17ED-60C140A563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DF22D8-8EB0-C869-3D19-1FAA118BE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736060-76CA-D549-A920-48D2E569B6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CC408F-BD6D-6180-71B5-C2348F115E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F4CD18-7C0B-7B70-7D7B-D3CCF7AC6A70}"/>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8" name="Footer Placeholder 7">
            <a:extLst>
              <a:ext uri="{FF2B5EF4-FFF2-40B4-BE49-F238E27FC236}">
                <a16:creationId xmlns:a16="http://schemas.microsoft.com/office/drawing/2014/main" id="{F7288B3F-1A96-4582-BA55-1FFCE5A486E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D5368B-49BA-4FAA-AA23-66CA89FC0E34}"/>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3344020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51E7-9DD5-24BC-34CB-68B831B6AD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A95D13-D760-6875-1BDF-D389153F11FC}"/>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4" name="Footer Placeholder 3">
            <a:extLst>
              <a:ext uri="{FF2B5EF4-FFF2-40B4-BE49-F238E27FC236}">
                <a16:creationId xmlns:a16="http://schemas.microsoft.com/office/drawing/2014/main" id="{BE4153B4-76F4-0CA7-EBBA-A816F72ECC1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BAF3EC6-822E-56A0-27DC-0EA9B3B2EA23}"/>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2456257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987441-D56B-40E4-38AB-4FB5B8E17EF6}"/>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3" name="Footer Placeholder 2">
            <a:extLst>
              <a:ext uri="{FF2B5EF4-FFF2-40B4-BE49-F238E27FC236}">
                <a16:creationId xmlns:a16="http://schemas.microsoft.com/office/drawing/2014/main" id="{2C554E0E-B0ED-F249-40A6-C73107D094C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33D5F3-C673-40BB-A69E-25C4260CC81B}"/>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160277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919C-65BC-58AA-0DDE-C3ADBDA60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91FC86-4C5B-5F47-2E16-1EEF309796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0E4CBF-279B-800F-11C7-89328EBDC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1DA20-BDCC-4384-8AA1-FC6A56F0FB76}"/>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6" name="Footer Placeholder 5">
            <a:extLst>
              <a:ext uri="{FF2B5EF4-FFF2-40B4-BE49-F238E27FC236}">
                <a16:creationId xmlns:a16="http://schemas.microsoft.com/office/drawing/2014/main" id="{8F39FC69-A920-80F8-97EF-F3B512D3C7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4521C7-C966-F116-C5B5-20C1483FBD76}"/>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196121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5020-EACB-0847-8C73-3093DF45C9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087952-F254-514E-159D-51EC224D00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301F7A-2D1B-6CB6-951D-7995BAA30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7AFDDB-42AC-A0D2-CC99-94494E7EF18A}"/>
              </a:ext>
            </a:extLst>
          </p:cNvPr>
          <p:cNvSpPr>
            <a:spLocks noGrp="1"/>
          </p:cNvSpPr>
          <p:nvPr>
            <p:ph type="dt" sz="half" idx="10"/>
          </p:nvPr>
        </p:nvSpPr>
        <p:spPr/>
        <p:txBody>
          <a:bodyPr/>
          <a:lstStyle/>
          <a:p>
            <a:fld id="{B3F964DC-9F78-47A3-9C1F-9BA422BE835A}" type="datetimeFigureOut">
              <a:rPr lang="en-IN" smtClean="0"/>
              <a:t>30-10-2023</a:t>
            </a:fld>
            <a:endParaRPr lang="en-IN"/>
          </a:p>
        </p:txBody>
      </p:sp>
      <p:sp>
        <p:nvSpPr>
          <p:cNvPr id="6" name="Footer Placeholder 5">
            <a:extLst>
              <a:ext uri="{FF2B5EF4-FFF2-40B4-BE49-F238E27FC236}">
                <a16:creationId xmlns:a16="http://schemas.microsoft.com/office/drawing/2014/main" id="{12559BD4-1F13-31F0-69E1-D7BA6D2B45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E3B4CE-9F94-CB6C-DEC0-C3A18B67E37B}"/>
              </a:ext>
            </a:extLst>
          </p:cNvPr>
          <p:cNvSpPr>
            <a:spLocks noGrp="1"/>
          </p:cNvSpPr>
          <p:nvPr>
            <p:ph type="sldNum" sz="quarter" idx="12"/>
          </p:nvPr>
        </p:nvSpPr>
        <p:spPr/>
        <p:txBody>
          <a:bodyPr/>
          <a:lstStyle/>
          <a:p>
            <a:fld id="{419E6AA8-A145-4DE3-BF15-1763670BD2C3}" type="slidenum">
              <a:rPr lang="en-IN" smtClean="0"/>
              <a:t>‹#›</a:t>
            </a:fld>
            <a:endParaRPr lang="en-IN"/>
          </a:p>
        </p:txBody>
      </p:sp>
    </p:spTree>
    <p:extLst>
      <p:ext uri="{BB962C8B-B14F-4D97-AF65-F5344CB8AC3E}">
        <p14:creationId xmlns:p14="http://schemas.microsoft.com/office/powerpoint/2010/main" val="3706046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35E60-B28A-ECBA-1D7C-58CE773B85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E87DA6-925C-A7F2-4949-CE65BD7D7F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CFAF8C-A424-360D-E3A3-00B3CBB3B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964DC-9F78-47A3-9C1F-9BA422BE835A}" type="datetimeFigureOut">
              <a:rPr lang="en-IN" smtClean="0"/>
              <a:t>30-10-2023</a:t>
            </a:fld>
            <a:endParaRPr lang="en-IN"/>
          </a:p>
        </p:txBody>
      </p:sp>
      <p:sp>
        <p:nvSpPr>
          <p:cNvPr id="5" name="Footer Placeholder 4">
            <a:extLst>
              <a:ext uri="{FF2B5EF4-FFF2-40B4-BE49-F238E27FC236}">
                <a16:creationId xmlns:a16="http://schemas.microsoft.com/office/drawing/2014/main" id="{5E3728D7-6823-BC5F-47C8-B93F681F6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87AC26-201C-18D6-F554-988F6213E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E6AA8-A145-4DE3-BF15-1763670BD2C3}" type="slidenum">
              <a:rPr lang="en-IN" smtClean="0"/>
              <a:t>‹#›</a:t>
            </a:fld>
            <a:endParaRPr lang="en-IN"/>
          </a:p>
        </p:txBody>
      </p:sp>
    </p:spTree>
    <p:extLst>
      <p:ext uri="{BB962C8B-B14F-4D97-AF65-F5344CB8AC3E}">
        <p14:creationId xmlns:p14="http://schemas.microsoft.com/office/powerpoint/2010/main" val="3687259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A person holding a paper&#10;&#10;Description automatically generated">
            <a:extLst>
              <a:ext uri="{FF2B5EF4-FFF2-40B4-BE49-F238E27FC236}">
                <a16:creationId xmlns:a16="http://schemas.microsoft.com/office/drawing/2014/main" id="{C12B9875-844F-5761-B320-8A0A99EDC63B}"/>
              </a:ext>
            </a:extLst>
          </p:cNvPr>
          <p:cNvSpPr/>
          <p:nvPr/>
        </p:nvSpPr>
        <p:spPr>
          <a:xfrm>
            <a:off x="0" y="0"/>
            <a:ext cx="12300155" cy="6858000"/>
          </a:xfrm>
          <a:prstGeom prst="rect">
            <a:avLst/>
          </a:prstGeom>
          <a:blipFill>
            <a:blip r:embed="rId2"/>
            <a:srcRect/>
            <a:stretch>
              <a:fillRect l="-28000" r="-28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8800" dirty="0"/>
          </a:p>
          <a:p>
            <a:pPr algn="ctr"/>
            <a:r>
              <a:rPr lang="en-US" sz="8800" dirty="0"/>
              <a:t>    </a:t>
            </a:r>
            <a:r>
              <a:rPr lang="en-US" sz="9600" b="1" dirty="0"/>
              <a:t>Building Your Best      Resume with </a:t>
            </a:r>
          </a:p>
          <a:p>
            <a:pPr algn="ctr"/>
            <a:r>
              <a:rPr lang="en-US" sz="9600" b="1" dirty="0"/>
              <a:t>Our Website</a:t>
            </a:r>
            <a:endParaRPr lang="en-IN" sz="9600" b="1" dirty="0"/>
          </a:p>
        </p:txBody>
      </p:sp>
    </p:spTree>
    <p:extLst>
      <p:ext uri="{BB962C8B-B14F-4D97-AF65-F5344CB8AC3E}">
        <p14:creationId xmlns:p14="http://schemas.microsoft.com/office/powerpoint/2010/main" val="3556214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E2F7C-4A61-EF09-AE8E-8283B3F98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3"/>
            <a:ext cx="12192000" cy="6852827"/>
          </a:xfrm>
          <a:prstGeom prst="rect">
            <a:avLst/>
          </a:prstGeom>
        </p:spPr>
      </p:pic>
      <p:sp>
        <p:nvSpPr>
          <p:cNvPr id="5" name="TextBox 4">
            <a:extLst>
              <a:ext uri="{FF2B5EF4-FFF2-40B4-BE49-F238E27FC236}">
                <a16:creationId xmlns:a16="http://schemas.microsoft.com/office/drawing/2014/main" id="{FD400CBD-8AB0-3FBB-01B9-9E900F54B167}"/>
              </a:ext>
            </a:extLst>
          </p:cNvPr>
          <p:cNvSpPr txBox="1"/>
          <p:nvPr/>
        </p:nvSpPr>
        <p:spPr>
          <a:xfrm>
            <a:off x="195512" y="0"/>
            <a:ext cx="11996487" cy="3985706"/>
          </a:xfrm>
          <a:prstGeom prst="rect">
            <a:avLst/>
          </a:prstGeom>
          <a:noFill/>
        </p:spPr>
        <p:txBody>
          <a:bodyPr wrap="square">
            <a:spAutoFit/>
          </a:bodyPr>
          <a:lstStyle/>
          <a:p>
            <a:r>
              <a:rPr lang="en-US" sz="4000" b="1" dirty="0">
                <a:solidFill>
                  <a:schemeClr val="bg1"/>
                </a:solidFill>
                <a:effectLst/>
              </a:rPr>
              <a:t>Customer Support</a:t>
            </a:r>
            <a:endParaRPr lang="en-US" sz="4000" b="1" dirty="0">
              <a:solidFill>
                <a:schemeClr val="bg1"/>
              </a:solidFill>
            </a:endParaRPr>
          </a:p>
          <a:p>
            <a:endParaRPr lang="en-US" sz="1050" b="1" dirty="0">
              <a:solidFill>
                <a:schemeClr val="bg1"/>
              </a:solidFill>
            </a:endParaRPr>
          </a:p>
          <a:p>
            <a:r>
              <a:rPr lang="en-US" sz="2400" dirty="0">
                <a:solidFill>
                  <a:schemeClr val="bg1"/>
                </a:solidFill>
                <a:effectLst/>
              </a:rPr>
              <a:t>We pride ourselves on providing excellent customer support to our users. Our team of experts is available 24/7 to answer any questions or concerns you may have.</a:t>
            </a:r>
          </a:p>
          <a:p>
            <a:endParaRPr lang="en-US" sz="2400" dirty="0">
              <a:solidFill>
                <a:schemeClr val="bg1"/>
              </a:solidFill>
            </a:endParaRPr>
          </a:p>
          <a:p>
            <a:r>
              <a:rPr lang="en-US" sz="2400" dirty="0">
                <a:solidFill>
                  <a:schemeClr val="bg1"/>
                </a:solidFill>
                <a:effectLst/>
              </a:rPr>
              <a:t>Whether you need help navigating our website, customizing your resume, or choosing the right pricing plan, our customer support team is here to assist you every step of the way.</a:t>
            </a:r>
            <a:endParaRPr lang="en-US" sz="2400" dirty="0">
              <a:solidFill>
                <a:schemeClr val="bg1"/>
              </a:solidFill>
            </a:endParaRPr>
          </a:p>
          <a:p>
            <a:endParaRPr lang="en-US" sz="1050" dirty="0">
              <a:solidFill>
                <a:schemeClr val="bg1"/>
              </a:solidFill>
            </a:endParaRPr>
          </a:p>
          <a:p>
            <a:pPr>
              <a:buFont typeface="Arial" panose="020B0604020202020204" pitchFamily="34" charset="0"/>
              <a:buChar char="•"/>
            </a:pPr>
            <a:r>
              <a:rPr lang="en-US" sz="2400" dirty="0">
                <a:solidFill>
                  <a:schemeClr val="bg1"/>
                </a:solidFill>
                <a:effectLst/>
              </a:rPr>
              <a:t>24/7 availability</a:t>
            </a:r>
          </a:p>
          <a:p>
            <a:pPr>
              <a:buFont typeface="Arial" panose="020B0604020202020204" pitchFamily="34" charset="0"/>
              <a:buChar char="•"/>
            </a:pPr>
            <a:r>
              <a:rPr lang="en-US" sz="2400" dirty="0">
                <a:solidFill>
                  <a:schemeClr val="bg1"/>
                </a:solidFill>
                <a:effectLst/>
              </a:rPr>
              <a:t>Expert guidance and advice</a:t>
            </a:r>
          </a:p>
          <a:p>
            <a:pPr>
              <a:buFont typeface="Arial" panose="020B0604020202020204" pitchFamily="34" charset="0"/>
              <a:buChar char="•"/>
            </a:pPr>
            <a:r>
              <a:rPr lang="en-US" sz="2400" dirty="0">
                <a:solidFill>
                  <a:schemeClr val="bg1"/>
                </a:solidFill>
                <a:effectLst/>
              </a:rPr>
              <a:t>Prompt and efficient resolution of issues</a:t>
            </a:r>
          </a:p>
        </p:txBody>
      </p:sp>
    </p:spTree>
    <p:extLst>
      <p:ext uri="{BB962C8B-B14F-4D97-AF65-F5344CB8AC3E}">
        <p14:creationId xmlns:p14="http://schemas.microsoft.com/office/powerpoint/2010/main" val="401612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F6C02-D3F2-A7D4-491D-7343D4C69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3"/>
            <a:ext cx="12296274" cy="6852827"/>
          </a:xfrm>
          <a:prstGeom prst="rect">
            <a:avLst/>
          </a:prstGeom>
        </p:spPr>
      </p:pic>
      <p:sp>
        <p:nvSpPr>
          <p:cNvPr id="5" name="TextBox 4">
            <a:extLst>
              <a:ext uri="{FF2B5EF4-FFF2-40B4-BE49-F238E27FC236}">
                <a16:creationId xmlns:a16="http://schemas.microsoft.com/office/drawing/2014/main" id="{A4895F97-3F90-8608-2C0C-099487C21754}"/>
              </a:ext>
            </a:extLst>
          </p:cNvPr>
          <p:cNvSpPr txBox="1"/>
          <p:nvPr/>
        </p:nvSpPr>
        <p:spPr>
          <a:xfrm>
            <a:off x="330868" y="186951"/>
            <a:ext cx="6244388" cy="5755422"/>
          </a:xfrm>
          <a:prstGeom prst="rect">
            <a:avLst/>
          </a:prstGeom>
          <a:noFill/>
        </p:spPr>
        <p:txBody>
          <a:bodyPr wrap="square">
            <a:spAutoFit/>
          </a:bodyPr>
          <a:lstStyle/>
          <a:p>
            <a:r>
              <a:rPr lang="en-US" sz="4000" b="1" u="sng" dirty="0">
                <a:solidFill>
                  <a:schemeClr val="bg1"/>
                </a:solidFill>
                <a:effectLst/>
              </a:rPr>
              <a:t>Conclusion</a:t>
            </a:r>
          </a:p>
          <a:p>
            <a:endParaRPr lang="en-US" sz="1600" b="1" dirty="0">
              <a:solidFill>
                <a:schemeClr val="bg1"/>
              </a:solidFill>
            </a:endParaRPr>
          </a:p>
          <a:p>
            <a:r>
              <a:rPr lang="en-US" sz="2400" dirty="0">
                <a:solidFill>
                  <a:schemeClr val="bg1"/>
                </a:solidFill>
                <a:effectLst/>
              </a:rPr>
              <a:t>Our resume building website offers a range of features and benefits that make it a top choice for job seekers. With our user-friendly interface, customizable templates, and expert tips and advice, we make it easy to create a professional resume that stands out from the crowd. And with our flexible pricing plans and dedicated customer support team, we're committed to providing the best possible experience for our users. Whether you're just starting your job search or looking to take your career to the next level, our website has everything you need to succeed.</a:t>
            </a:r>
            <a:endParaRPr lang="en-US" sz="2400" dirty="0">
              <a:solidFill>
                <a:schemeClr val="bg1"/>
              </a:solidFill>
            </a:endParaRPr>
          </a:p>
        </p:txBody>
      </p:sp>
      <p:pic>
        <p:nvPicPr>
          <p:cNvPr id="7" name="Picture 6">
            <a:extLst>
              <a:ext uri="{FF2B5EF4-FFF2-40B4-BE49-F238E27FC236}">
                <a16:creationId xmlns:a16="http://schemas.microsoft.com/office/drawing/2014/main" id="{3F74F72A-A0DA-85FF-427F-61B5C0E3A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256" y="0"/>
            <a:ext cx="5817270" cy="6954252"/>
          </a:xfrm>
          <a:prstGeom prst="rect">
            <a:avLst/>
          </a:prstGeom>
          <a:ln>
            <a:noFill/>
          </a:ln>
          <a:effectLst>
            <a:softEdge rad="112500"/>
          </a:effectLst>
        </p:spPr>
      </p:pic>
    </p:spTree>
    <p:extLst>
      <p:ext uri="{BB962C8B-B14F-4D97-AF65-F5344CB8AC3E}">
        <p14:creationId xmlns:p14="http://schemas.microsoft.com/office/powerpoint/2010/main" val="388857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28709-0F71-8E66-CB76-B31187ABC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6" y="-60157"/>
            <a:ext cx="12404558" cy="7050504"/>
          </a:xfrm>
          <a:prstGeom prst="rect">
            <a:avLst/>
          </a:prstGeom>
        </p:spPr>
      </p:pic>
      <p:sp>
        <p:nvSpPr>
          <p:cNvPr id="5" name="TextBox 4">
            <a:extLst>
              <a:ext uri="{FF2B5EF4-FFF2-40B4-BE49-F238E27FC236}">
                <a16:creationId xmlns:a16="http://schemas.microsoft.com/office/drawing/2014/main" id="{06AA958B-42B6-6BF3-2BD3-463D8842079B}"/>
              </a:ext>
            </a:extLst>
          </p:cNvPr>
          <p:cNvSpPr txBox="1"/>
          <p:nvPr/>
        </p:nvSpPr>
        <p:spPr>
          <a:xfrm>
            <a:off x="0" y="385011"/>
            <a:ext cx="6521116" cy="6124754"/>
          </a:xfrm>
          <a:prstGeom prst="rect">
            <a:avLst/>
          </a:prstGeom>
          <a:noFill/>
        </p:spPr>
        <p:txBody>
          <a:bodyPr wrap="square">
            <a:spAutoFit/>
          </a:bodyPr>
          <a:lstStyle/>
          <a:p>
            <a:r>
              <a:rPr lang="en-US" sz="4000" b="1" dirty="0">
                <a:solidFill>
                  <a:srgbClr val="00B0F0"/>
                </a:solidFill>
                <a:effectLst/>
              </a:rPr>
              <a:t>Introduction</a:t>
            </a:r>
            <a:endParaRPr lang="en-US" sz="2800" u="sng" dirty="0">
              <a:solidFill>
                <a:srgbClr val="FDDA4D"/>
              </a:solidFill>
              <a:effectLst/>
            </a:endParaRPr>
          </a:p>
          <a:p>
            <a:r>
              <a:rPr lang="en-US" sz="3200" u="sng" dirty="0">
                <a:solidFill>
                  <a:srgbClr val="FDDA4D"/>
                </a:solidFill>
                <a:effectLst/>
              </a:rPr>
              <a:t>Welcome to our resume building website</a:t>
            </a:r>
            <a:r>
              <a:rPr lang="en-US" sz="3200" dirty="0">
                <a:solidFill>
                  <a:schemeClr val="bg1"/>
                </a:solidFill>
                <a:effectLst/>
              </a:rPr>
              <a:t>, where we offer a comprehensive suite of tools and resources to help job seekers craft compelling and effective resumes. Whether you are a recent graduate or a seasoned professional, our platform is designed to simplify the resume writing process and give you the confidence you need to succeed in your job search.</a:t>
            </a:r>
            <a:endParaRPr lang="en-US" sz="3200" dirty="0">
              <a:solidFill>
                <a:schemeClr val="bg1"/>
              </a:solidFill>
            </a:endParaRPr>
          </a:p>
        </p:txBody>
      </p:sp>
      <p:sp>
        <p:nvSpPr>
          <p:cNvPr id="7" name="TextBox 6">
            <a:extLst>
              <a:ext uri="{FF2B5EF4-FFF2-40B4-BE49-F238E27FC236}">
                <a16:creationId xmlns:a16="http://schemas.microsoft.com/office/drawing/2014/main" id="{C0601F4A-9D07-FFF1-7139-8D475388BC3B}"/>
              </a:ext>
            </a:extLst>
          </p:cNvPr>
          <p:cNvSpPr txBox="1"/>
          <p:nvPr/>
        </p:nvSpPr>
        <p:spPr>
          <a:xfrm>
            <a:off x="5718010" y="838018"/>
            <a:ext cx="6298530" cy="369332"/>
          </a:xfrm>
          <a:prstGeom prst="rect">
            <a:avLst/>
          </a:prstGeom>
          <a:noFill/>
        </p:spPr>
        <p:txBody>
          <a:bodyPr wrap="square">
            <a:spAutoFit/>
          </a:bodyPr>
          <a:lstStyle/>
          <a:p>
            <a:endParaRPr lang="en-IN" dirty="0"/>
          </a:p>
        </p:txBody>
      </p:sp>
      <p:pic>
        <p:nvPicPr>
          <p:cNvPr id="9" name="Picture 8">
            <a:extLst>
              <a:ext uri="{FF2B5EF4-FFF2-40B4-BE49-F238E27FC236}">
                <a16:creationId xmlns:a16="http://schemas.microsoft.com/office/drawing/2014/main" id="{21560224-2EDE-E019-B362-1B50CE04C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432" y="168443"/>
            <a:ext cx="5257800" cy="6448926"/>
          </a:xfrm>
          <a:prstGeom prst="rect">
            <a:avLst/>
          </a:prstGeom>
          <a:ln>
            <a:noFill/>
          </a:ln>
          <a:effectLst>
            <a:softEdge rad="112500"/>
          </a:effectLst>
        </p:spPr>
      </p:pic>
    </p:spTree>
    <p:extLst>
      <p:ext uri="{BB962C8B-B14F-4D97-AF65-F5344CB8AC3E}">
        <p14:creationId xmlns:p14="http://schemas.microsoft.com/office/powerpoint/2010/main" val="152512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2628EC-2130-BA2F-B875-2D3C32678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0"/>
            <a:ext cx="12192000" cy="6861330"/>
          </a:xfrm>
          <a:prstGeom prst="rect">
            <a:avLst/>
          </a:prstGeom>
        </p:spPr>
      </p:pic>
      <p:sp>
        <p:nvSpPr>
          <p:cNvPr id="7" name="TextBox 6">
            <a:extLst>
              <a:ext uri="{FF2B5EF4-FFF2-40B4-BE49-F238E27FC236}">
                <a16:creationId xmlns:a16="http://schemas.microsoft.com/office/drawing/2014/main" id="{0503FF05-1B54-4FA3-EBBD-568DC214FA9A}"/>
              </a:ext>
            </a:extLst>
          </p:cNvPr>
          <p:cNvSpPr txBox="1"/>
          <p:nvPr/>
        </p:nvSpPr>
        <p:spPr>
          <a:xfrm>
            <a:off x="231608" y="92060"/>
            <a:ext cx="6190246" cy="707886"/>
          </a:xfrm>
          <a:prstGeom prst="rect">
            <a:avLst/>
          </a:prstGeom>
          <a:noFill/>
        </p:spPr>
        <p:txBody>
          <a:bodyPr wrap="square">
            <a:spAutoFit/>
          </a:bodyPr>
          <a:lstStyle/>
          <a:p>
            <a:r>
              <a:rPr lang="en-IN" sz="4000" dirty="0">
                <a:solidFill>
                  <a:schemeClr val="bg1"/>
                </a:solidFill>
              </a:rPr>
              <a:t>Why Use Our Website?</a:t>
            </a:r>
          </a:p>
        </p:txBody>
      </p:sp>
      <p:sp>
        <p:nvSpPr>
          <p:cNvPr id="9" name="TextBox 8">
            <a:extLst>
              <a:ext uri="{FF2B5EF4-FFF2-40B4-BE49-F238E27FC236}">
                <a16:creationId xmlns:a16="http://schemas.microsoft.com/office/drawing/2014/main" id="{4543F2D5-A759-8A1A-732C-AE140A4EADCE}"/>
              </a:ext>
            </a:extLst>
          </p:cNvPr>
          <p:cNvSpPr txBox="1"/>
          <p:nvPr/>
        </p:nvSpPr>
        <p:spPr>
          <a:xfrm>
            <a:off x="2998871" y="2955576"/>
            <a:ext cx="6190246" cy="369332"/>
          </a:xfrm>
          <a:prstGeom prst="rect">
            <a:avLst/>
          </a:prstGeom>
          <a:noFill/>
        </p:spPr>
        <p:txBody>
          <a:bodyPr wrap="square">
            <a:spAutoFit/>
          </a:bodyPr>
          <a:lstStyle/>
          <a:p>
            <a:endParaRPr lang="en-IN" dirty="0"/>
          </a:p>
        </p:txBody>
      </p:sp>
      <p:pic>
        <p:nvPicPr>
          <p:cNvPr id="11" name="Picture 10">
            <a:extLst>
              <a:ext uri="{FF2B5EF4-FFF2-40B4-BE49-F238E27FC236}">
                <a16:creationId xmlns:a16="http://schemas.microsoft.com/office/drawing/2014/main" id="{73D41772-397F-A2D2-7917-E296EEADF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90" y="799946"/>
            <a:ext cx="5080336" cy="2524962"/>
          </a:xfrm>
          <a:prstGeom prst="rect">
            <a:avLst/>
          </a:prstGeom>
          <a:ln>
            <a:noFill/>
          </a:ln>
          <a:effectLst>
            <a:softEdge rad="112500"/>
          </a:effectLst>
        </p:spPr>
      </p:pic>
      <p:pic>
        <p:nvPicPr>
          <p:cNvPr id="13" name="Picture 12">
            <a:extLst>
              <a:ext uri="{FF2B5EF4-FFF2-40B4-BE49-F238E27FC236}">
                <a16:creationId xmlns:a16="http://schemas.microsoft.com/office/drawing/2014/main" id="{DE570A2D-CD8A-619A-C73E-F6B8CF188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557" y="799947"/>
            <a:ext cx="5646822" cy="2524961"/>
          </a:xfrm>
          <a:prstGeom prst="rect">
            <a:avLst/>
          </a:prstGeom>
          <a:ln>
            <a:noFill/>
          </a:ln>
          <a:effectLst>
            <a:softEdge rad="112500"/>
          </a:effectLst>
        </p:spPr>
      </p:pic>
      <p:sp>
        <p:nvSpPr>
          <p:cNvPr id="15" name="TextBox 14">
            <a:extLst>
              <a:ext uri="{FF2B5EF4-FFF2-40B4-BE49-F238E27FC236}">
                <a16:creationId xmlns:a16="http://schemas.microsoft.com/office/drawing/2014/main" id="{A27E900B-0986-1701-21A0-6E179C884A6D}"/>
              </a:ext>
            </a:extLst>
          </p:cNvPr>
          <p:cNvSpPr txBox="1"/>
          <p:nvPr/>
        </p:nvSpPr>
        <p:spPr>
          <a:xfrm>
            <a:off x="454190" y="3427335"/>
            <a:ext cx="3227473" cy="2339102"/>
          </a:xfrm>
          <a:prstGeom prst="rect">
            <a:avLst/>
          </a:prstGeom>
          <a:noFill/>
        </p:spPr>
        <p:txBody>
          <a:bodyPr wrap="square">
            <a:spAutoFit/>
          </a:bodyPr>
          <a:lstStyle/>
          <a:p>
            <a:r>
              <a:rPr lang="en-US" sz="2800" b="1" dirty="0">
                <a:solidFill>
                  <a:schemeClr val="bg1"/>
                </a:solidFill>
                <a:effectLst/>
              </a:rPr>
              <a:t>Easy to Use</a:t>
            </a:r>
          </a:p>
          <a:p>
            <a:endParaRPr lang="en-US" b="1" dirty="0">
              <a:solidFill>
                <a:schemeClr val="bg1"/>
              </a:solidFill>
            </a:endParaRPr>
          </a:p>
          <a:p>
            <a:r>
              <a:rPr lang="en-US" sz="2000" dirty="0">
                <a:solidFill>
                  <a:schemeClr val="bg1"/>
                </a:solidFill>
                <a:effectLst/>
              </a:rPr>
              <a:t>Our website is user-friendly </a:t>
            </a:r>
          </a:p>
          <a:p>
            <a:r>
              <a:rPr lang="en-US" sz="2000" dirty="0">
                <a:solidFill>
                  <a:schemeClr val="bg1"/>
                </a:solidFill>
                <a:effectLst/>
              </a:rPr>
              <a:t>and intuitive, making it easy </a:t>
            </a:r>
          </a:p>
          <a:p>
            <a:r>
              <a:rPr lang="en-US" sz="2000" dirty="0">
                <a:solidFill>
                  <a:schemeClr val="bg1"/>
                </a:solidFill>
                <a:effectLst/>
              </a:rPr>
              <a:t>for anyone to create a</a:t>
            </a:r>
          </a:p>
          <a:p>
            <a:r>
              <a:rPr lang="en-US" sz="2000" dirty="0">
                <a:solidFill>
                  <a:schemeClr val="bg1"/>
                </a:solidFill>
                <a:effectLst/>
              </a:rPr>
              <a:t> professional-looking resume </a:t>
            </a:r>
          </a:p>
          <a:p>
            <a:r>
              <a:rPr lang="en-US" sz="2000" dirty="0">
                <a:solidFill>
                  <a:schemeClr val="bg1"/>
                </a:solidFill>
                <a:effectLst/>
              </a:rPr>
              <a:t>in minutes.</a:t>
            </a:r>
            <a:endParaRPr lang="en-US" sz="2000" dirty="0">
              <a:solidFill>
                <a:schemeClr val="bg1"/>
              </a:solidFill>
            </a:endParaRPr>
          </a:p>
        </p:txBody>
      </p:sp>
      <p:sp>
        <p:nvSpPr>
          <p:cNvPr id="17" name="TextBox 16">
            <a:extLst>
              <a:ext uri="{FF2B5EF4-FFF2-40B4-BE49-F238E27FC236}">
                <a16:creationId xmlns:a16="http://schemas.microsoft.com/office/drawing/2014/main" id="{20029AE9-1B9A-70E2-5656-9D4A75D22BB3}"/>
              </a:ext>
            </a:extLst>
          </p:cNvPr>
          <p:cNvSpPr txBox="1"/>
          <p:nvPr/>
        </p:nvSpPr>
        <p:spPr>
          <a:xfrm>
            <a:off x="3889208" y="3533093"/>
            <a:ext cx="3883192" cy="2831544"/>
          </a:xfrm>
          <a:prstGeom prst="rect">
            <a:avLst/>
          </a:prstGeom>
          <a:noFill/>
        </p:spPr>
        <p:txBody>
          <a:bodyPr wrap="square">
            <a:spAutoFit/>
          </a:bodyPr>
          <a:lstStyle/>
          <a:p>
            <a:r>
              <a:rPr lang="en-US" sz="2000" b="1" dirty="0">
                <a:solidFill>
                  <a:schemeClr val="bg1"/>
                </a:solidFill>
                <a:effectLst/>
              </a:rPr>
              <a:t>Customizable Templates</a:t>
            </a:r>
          </a:p>
          <a:p>
            <a:endParaRPr lang="en-US" b="1" dirty="0">
              <a:solidFill>
                <a:schemeClr val="bg1"/>
              </a:solidFill>
            </a:endParaRPr>
          </a:p>
          <a:p>
            <a:r>
              <a:rPr lang="en-US" sz="2000" dirty="0">
                <a:solidFill>
                  <a:schemeClr val="bg1"/>
                </a:solidFill>
                <a:effectLst/>
              </a:rPr>
              <a:t>Choose from a variety of</a:t>
            </a:r>
            <a:endParaRPr lang="en-US" sz="2000" dirty="0">
              <a:solidFill>
                <a:schemeClr val="bg1"/>
              </a:solidFill>
            </a:endParaRPr>
          </a:p>
          <a:p>
            <a:r>
              <a:rPr lang="en-US" sz="2000" dirty="0">
                <a:solidFill>
                  <a:schemeClr val="bg1"/>
                </a:solidFill>
                <a:effectLst/>
              </a:rPr>
              <a:t>customizable templates that </a:t>
            </a:r>
          </a:p>
          <a:p>
            <a:r>
              <a:rPr lang="en-US" sz="2000" dirty="0">
                <a:solidFill>
                  <a:schemeClr val="bg1"/>
                </a:solidFill>
                <a:effectLst/>
              </a:rPr>
              <a:t>suit your style and needs. Our </a:t>
            </a:r>
          </a:p>
          <a:p>
            <a:r>
              <a:rPr lang="en-US" sz="2000" dirty="0">
                <a:solidFill>
                  <a:schemeClr val="bg1"/>
                </a:solidFill>
                <a:effectLst/>
              </a:rPr>
              <a:t>templates are designed by professional </a:t>
            </a:r>
          </a:p>
          <a:p>
            <a:r>
              <a:rPr lang="en-US" sz="2000" dirty="0">
                <a:solidFill>
                  <a:schemeClr val="bg1"/>
                </a:solidFill>
                <a:effectLst/>
              </a:rPr>
              <a:t>resume writers to help you stand </a:t>
            </a:r>
          </a:p>
          <a:p>
            <a:r>
              <a:rPr lang="en-US" sz="2000" dirty="0">
                <a:solidFill>
                  <a:schemeClr val="bg1"/>
                </a:solidFill>
                <a:effectLst/>
              </a:rPr>
              <a:t>out from the crowd.</a:t>
            </a:r>
            <a:endParaRPr lang="en-US" sz="2000" dirty="0">
              <a:solidFill>
                <a:schemeClr val="bg1"/>
              </a:solidFill>
            </a:endParaRPr>
          </a:p>
        </p:txBody>
      </p:sp>
      <p:sp>
        <p:nvSpPr>
          <p:cNvPr id="19" name="TextBox 18">
            <a:extLst>
              <a:ext uri="{FF2B5EF4-FFF2-40B4-BE49-F238E27FC236}">
                <a16:creationId xmlns:a16="http://schemas.microsoft.com/office/drawing/2014/main" id="{F31FBFEC-0213-6892-9008-EF9E3DCE20C5}"/>
              </a:ext>
            </a:extLst>
          </p:cNvPr>
          <p:cNvSpPr txBox="1"/>
          <p:nvPr/>
        </p:nvSpPr>
        <p:spPr>
          <a:xfrm>
            <a:off x="7570871" y="3503508"/>
            <a:ext cx="4280234" cy="2554545"/>
          </a:xfrm>
          <a:prstGeom prst="rect">
            <a:avLst/>
          </a:prstGeom>
          <a:noFill/>
        </p:spPr>
        <p:txBody>
          <a:bodyPr wrap="square">
            <a:spAutoFit/>
          </a:bodyPr>
          <a:lstStyle/>
          <a:p>
            <a:r>
              <a:rPr lang="en-US" sz="2000" b="1" dirty="0">
                <a:solidFill>
                  <a:schemeClr val="bg1"/>
                </a:solidFill>
                <a:effectLst/>
              </a:rPr>
              <a:t>Expert Tips and Examples</a:t>
            </a:r>
          </a:p>
          <a:p>
            <a:endParaRPr lang="en-US" sz="2000" b="1" dirty="0">
              <a:solidFill>
                <a:schemeClr val="bg1"/>
              </a:solidFill>
            </a:endParaRPr>
          </a:p>
          <a:p>
            <a:r>
              <a:rPr lang="en-US" sz="2000" dirty="0">
                <a:solidFill>
                  <a:schemeClr val="bg1"/>
                </a:solidFill>
                <a:effectLst/>
              </a:rPr>
              <a:t>Our website provides expert tips and </a:t>
            </a:r>
          </a:p>
          <a:p>
            <a:r>
              <a:rPr lang="en-US" sz="2000" dirty="0">
                <a:solidFill>
                  <a:schemeClr val="bg1"/>
                </a:solidFill>
                <a:effectLst/>
              </a:rPr>
              <a:t>examples to guide you through the resume</a:t>
            </a:r>
            <a:r>
              <a:rPr lang="en-US" sz="2000" dirty="0">
                <a:solidFill>
                  <a:schemeClr val="bg1"/>
                </a:solidFill>
              </a:rPr>
              <a:t> </a:t>
            </a:r>
            <a:r>
              <a:rPr lang="en-US" sz="2000" dirty="0">
                <a:solidFill>
                  <a:schemeClr val="bg1"/>
                </a:solidFill>
                <a:effectLst/>
              </a:rPr>
              <a:t>building process. We help you highlight your strengths and accomplishments to make your resume stand out to potential employers.</a:t>
            </a:r>
            <a:endParaRPr lang="en-US" sz="2000" dirty="0">
              <a:solidFill>
                <a:schemeClr val="bg1"/>
              </a:solidFill>
            </a:endParaRPr>
          </a:p>
        </p:txBody>
      </p:sp>
    </p:spTree>
    <p:extLst>
      <p:ext uri="{BB962C8B-B14F-4D97-AF65-F5344CB8AC3E}">
        <p14:creationId xmlns:p14="http://schemas.microsoft.com/office/powerpoint/2010/main" val="58917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AAE70-B480-737B-A018-1F50D5BD5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757"/>
            <a:ext cx="12284242" cy="6869833"/>
          </a:xfrm>
          <a:prstGeom prst="rect">
            <a:avLst/>
          </a:prstGeom>
        </p:spPr>
      </p:pic>
      <p:sp>
        <p:nvSpPr>
          <p:cNvPr id="5" name="TextBox 4">
            <a:extLst>
              <a:ext uri="{FF2B5EF4-FFF2-40B4-BE49-F238E27FC236}">
                <a16:creationId xmlns:a16="http://schemas.microsoft.com/office/drawing/2014/main" id="{09EC2275-1D25-CFBF-34C0-8E9D1D929E82}"/>
              </a:ext>
            </a:extLst>
          </p:cNvPr>
          <p:cNvSpPr txBox="1"/>
          <p:nvPr/>
        </p:nvSpPr>
        <p:spPr>
          <a:xfrm>
            <a:off x="231608" y="86044"/>
            <a:ext cx="6238374" cy="707886"/>
          </a:xfrm>
          <a:prstGeom prst="rect">
            <a:avLst/>
          </a:prstGeom>
          <a:noFill/>
        </p:spPr>
        <p:txBody>
          <a:bodyPr wrap="square">
            <a:spAutoFit/>
          </a:bodyPr>
          <a:lstStyle/>
          <a:p>
            <a:r>
              <a:rPr lang="en-IN" sz="4000" dirty="0">
                <a:solidFill>
                  <a:schemeClr val="bg1"/>
                </a:solidFill>
              </a:rPr>
              <a:t>Features &amp; Benefits</a:t>
            </a:r>
          </a:p>
        </p:txBody>
      </p:sp>
      <p:pic>
        <p:nvPicPr>
          <p:cNvPr id="7" name="Picture 6">
            <a:extLst>
              <a:ext uri="{FF2B5EF4-FFF2-40B4-BE49-F238E27FC236}">
                <a16:creationId xmlns:a16="http://schemas.microsoft.com/office/drawing/2014/main" id="{65FC34DD-C598-713E-66E3-540942F0B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08" y="793931"/>
            <a:ext cx="5864392" cy="1949270"/>
          </a:xfrm>
          <a:prstGeom prst="rect">
            <a:avLst/>
          </a:prstGeom>
          <a:ln>
            <a:noFill/>
          </a:ln>
          <a:effectLst>
            <a:softEdge rad="112500"/>
          </a:effectLst>
        </p:spPr>
      </p:pic>
      <p:pic>
        <p:nvPicPr>
          <p:cNvPr id="9" name="Picture 8">
            <a:extLst>
              <a:ext uri="{FF2B5EF4-FFF2-40B4-BE49-F238E27FC236}">
                <a16:creationId xmlns:a16="http://schemas.microsoft.com/office/drawing/2014/main" id="{81B6BFE2-BE48-BB0E-378B-C4FE50805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9981" y="793930"/>
            <a:ext cx="5490411" cy="1949271"/>
          </a:xfrm>
          <a:prstGeom prst="rect">
            <a:avLst/>
          </a:prstGeom>
          <a:ln>
            <a:noFill/>
          </a:ln>
          <a:effectLst>
            <a:softEdge rad="112500"/>
          </a:effectLst>
        </p:spPr>
      </p:pic>
      <p:sp>
        <p:nvSpPr>
          <p:cNvPr id="11" name="TextBox 10">
            <a:extLst>
              <a:ext uri="{FF2B5EF4-FFF2-40B4-BE49-F238E27FC236}">
                <a16:creationId xmlns:a16="http://schemas.microsoft.com/office/drawing/2014/main" id="{8AC1A483-066A-B94F-CBC4-34CB71B1A884}"/>
              </a:ext>
            </a:extLst>
          </p:cNvPr>
          <p:cNvSpPr txBox="1"/>
          <p:nvPr/>
        </p:nvSpPr>
        <p:spPr>
          <a:xfrm>
            <a:off x="231608" y="2712168"/>
            <a:ext cx="3205409" cy="3477875"/>
          </a:xfrm>
          <a:prstGeom prst="rect">
            <a:avLst/>
          </a:prstGeom>
          <a:noFill/>
        </p:spPr>
        <p:txBody>
          <a:bodyPr wrap="square">
            <a:spAutoFit/>
          </a:bodyPr>
          <a:lstStyle/>
          <a:p>
            <a:r>
              <a:rPr lang="en-US" sz="2000" b="1" dirty="0">
                <a:solidFill>
                  <a:schemeClr val="bg1"/>
                </a:solidFill>
                <a:effectLst/>
              </a:rPr>
              <a:t>Customizable Templates</a:t>
            </a:r>
          </a:p>
          <a:p>
            <a:endParaRPr lang="en-US" sz="2000" dirty="0">
              <a:solidFill>
                <a:schemeClr val="bg1"/>
              </a:solidFill>
              <a:effectLst/>
            </a:endParaRPr>
          </a:p>
          <a:p>
            <a:r>
              <a:rPr lang="en-US" sz="2000" dirty="0">
                <a:solidFill>
                  <a:schemeClr val="bg1"/>
                </a:solidFill>
                <a:effectLst/>
              </a:rPr>
              <a:t>Our website offers a variety of customizable templates that cater to different industries and job positions. You can choose from a range of designs and layouts to create a professional-looking resume that stands out from the crowd.</a:t>
            </a:r>
            <a:endParaRPr lang="en-US" sz="2000" dirty="0">
              <a:solidFill>
                <a:schemeClr val="bg1"/>
              </a:solidFill>
            </a:endParaRPr>
          </a:p>
        </p:txBody>
      </p:sp>
      <p:sp>
        <p:nvSpPr>
          <p:cNvPr id="13" name="TextBox 12">
            <a:extLst>
              <a:ext uri="{FF2B5EF4-FFF2-40B4-BE49-F238E27FC236}">
                <a16:creationId xmlns:a16="http://schemas.microsoft.com/office/drawing/2014/main" id="{22DF0D2F-A752-F12C-7247-C7FBF01E2682}"/>
              </a:ext>
            </a:extLst>
          </p:cNvPr>
          <p:cNvSpPr txBox="1"/>
          <p:nvPr/>
        </p:nvSpPr>
        <p:spPr>
          <a:xfrm>
            <a:off x="3630526" y="2712168"/>
            <a:ext cx="3738815" cy="3785652"/>
          </a:xfrm>
          <a:prstGeom prst="rect">
            <a:avLst/>
          </a:prstGeom>
          <a:noFill/>
        </p:spPr>
        <p:txBody>
          <a:bodyPr wrap="square">
            <a:spAutoFit/>
          </a:bodyPr>
          <a:lstStyle/>
          <a:p>
            <a:r>
              <a:rPr lang="en-US" sz="2000" b="1" dirty="0">
                <a:solidFill>
                  <a:schemeClr val="bg1"/>
                </a:solidFill>
                <a:effectLst/>
              </a:rPr>
              <a:t>Easy-to-Use Interface</a:t>
            </a:r>
            <a:endParaRPr lang="en-US" sz="2000" b="1" dirty="0">
              <a:solidFill>
                <a:schemeClr val="bg1"/>
              </a:solidFill>
            </a:endParaRPr>
          </a:p>
          <a:p>
            <a:endParaRPr lang="en-US" sz="2000" dirty="0">
              <a:solidFill>
                <a:schemeClr val="bg1"/>
              </a:solidFill>
              <a:effectLst/>
            </a:endParaRPr>
          </a:p>
          <a:p>
            <a:r>
              <a:rPr lang="en-US" sz="2000" dirty="0">
                <a:solidFill>
                  <a:schemeClr val="bg1"/>
                </a:solidFill>
                <a:effectLst/>
              </a:rPr>
              <a:t>Our website's user-friendly interface makes it easy for anyone to create a resume. You don't need any prior experience with resume building software to use our platform. Simply follow the step-by-step instructions and fill in your details to generate a professional-quality resume in minutes.</a:t>
            </a:r>
            <a:endParaRPr lang="en-US" sz="2000" dirty="0">
              <a:solidFill>
                <a:schemeClr val="bg1"/>
              </a:solidFill>
            </a:endParaRPr>
          </a:p>
        </p:txBody>
      </p:sp>
      <p:sp>
        <p:nvSpPr>
          <p:cNvPr id="15" name="TextBox 14">
            <a:extLst>
              <a:ext uri="{FF2B5EF4-FFF2-40B4-BE49-F238E27FC236}">
                <a16:creationId xmlns:a16="http://schemas.microsoft.com/office/drawing/2014/main" id="{9529A18A-5459-3DDF-9AFE-ECC018C3FE9F}"/>
              </a:ext>
            </a:extLst>
          </p:cNvPr>
          <p:cNvSpPr txBox="1"/>
          <p:nvPr/>
        </p:nvSpPr>
        <p:spPr>
          <a:xfrm>
            <a:off x="7562850" y="2743201"/>
            <a:ext cx="4204034" cy="3170099"/>
          </a:xfrm>
          <a:prstGeom prst="rect">
            <a:avLst/>
          </a:prstGeom>
          <a:noFill/>
        </p:spPr>
        <p:txBody>
          <a:bodyPr wrap="square">
            <a:spAutoFit/>
          </a:bodyPr>
          <a:lstStyle/>
          <a:p>
            <a:r>
              <a:rPr lang="en-US" sz="2000" b="1" dirty="0">
                <a:solidFill>
                  <a:schemeClr val="bg1"/>
                </a:solidFill>
                <a:effectLst/>
              </a:rPr>
              <a:t>Automatic Formatting</a:t>
            </a:r>
            <a:endParaRPr lang="en-US" sz="2000" b="1" dirty="0">
              <a:solidFill>
                <a:schemeClr val="bg1"/>
              </a:solidFill>
            </a:endParaRPr>
          </a:p>
          <a:p>
            <a:endParaRPr lang="en-US" sz="2000" dirty="0">
              <a:solidFill>
                <a:schemeClr val="bg1"/>
              </a:solidFill>
              <a:effectLst/>
            </a:endParaRPr>
          </a:p>
          <a:p>
            <a:r>
              <a:rPr lang="en-US" sz="2000" dirty="0">
                <a:solidFill>
                  <a:schemeClr val="bg1"/>
                </a:solidFill>
                <a:effectLst/>
              </a:rPr>
              <a:t>Our website automatically formats your resume to ensure that it meets industry standards. You don't have to worry about spacing, margins, or font sizes. Our platform takes care of all of that for you, so you can focus on creating a compelling resume that highlights your skills and experiences.</a:t>
            </a:r>
            <a:endParaRPr lang="en-US" sz="2000" dirty="0">
              <a:solidFill>
                <a:schemeClr val="bg1"/>
              </a:solidFill>
            </a:endParaRPr>
          </a:p>
        </p:txBody>
      </p:sp>
    </p:spTree>
    <p:extLst>
      <p:ext uri="{BB962C8B-B14F-4D97-AF65-F5344CB8AC3E}">
        <p14:creationId xmlns:p14="http://schemas.microsoft.com/office/powerpoint/2010/main" val="1049655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7156C7-500C-A48C-9F11-F30D95AB1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1" y="0"/>
            <a:ext cx="12276221" cy="6886839"/>
          </a:xfrm>
          <a:prstGeom prst="rect">
            <a:avLst/>
          </a:prstGeom>
        </p:spPr>
      </p:pic>
      <p:sp>
        <p:nvSpPr>
          <p:cNvPr id="5" name="TextBox 4">
            <a:extLst>
              <a:ext uri="{FF2B5EF4-FFF2-40B4-BE49-F238E27FC236}">
                <a16:creationId xmlns:a16="http://schemas.microsoft.com/office/drawing/2014/main" id="{431ECCD5-85F9-F498-78FA-81E11C7BCEEC}"/>
              </a:ext>
            </a:extLst>
          </p:cNvPr>
          <p:cNvSpPr txBox="1"/>
          <p:nvPr/>
        </p:nvSpPr>
        <p:spPr>
          <a:xfrm>
            <a:off x="0" y="58537"/>
            <a:ext cx="6232358" cy="1938992"/>
          </a:xfrm>
          <a:prstGeom prst="rect">
            <a:avLst/>
          </a:prstGeom>
          <a:noFill/>
        </p:spPr>
        <p:txBody>
          <a:bodyPr wrap="square">
            <a:spAutoFit/>
          </a:bodyPr>
          <a:lstStyle/>
          <a:p>
            <a:r>
              <a:rPr lang="en-US" sz="2000" b="1" dirty="0">
                <a:solidFill>
                  <a:schemeClr val="bg1"/>
                </a:solidFill>
                <a:effectLst/>
              </a:rPr>
              <a:t>Keyword Optimization</a:t>
            </a:r>
          </a:p>
          <a:p>
            <a:endParaRPr lang="en-US" sz="2000" b="1" dirty="0">
              <a:solidFill>
                <a:schemeClr val="bg1"/>
              </a:solidFill>
            </a:endParaRPr>
          </a:p>
          <a:p>
            <a:r>
              <a:rPr lang="en-US" sz="2000" dirty="0">
                <a:solidFill>
                  <a:schemeClr val="bg1"/>
                </a:solidFill>
                <a:effectLst/>
              </a:rPr>
              <a:t>Our website uses advanced algorithms to optimize your resume for the keywords that recruiters and hiring managers are looking for. This increases your chances of getting noticed and shortlisted for an interview.</a:t>
            </a:r>
            <a:endParaRPr lang="en-US" sz="2000" dirty="0">
              <a:solidFill>
                <a:schemeClr val="bg1"/>
              </a:solidFill>
            </a:endParaRPr>
          </a:p>
        </p:txBody>
      </p:sp>
      <p:sp>
        <p:nvSpPr>
          <p:cNvPr id="7" name="TextBox 6">
            <a:extLst>
              <a:ext uri="{FF2B5EF4-FFF2-40B4-BE49-F238E27FC236}">
                <a16:creationId xmlns:a16="http://schemas.microsoft.com/office/drawing/2014/main" id="{F3B77EA4-6336-E417-99B4-266D0D666C09}"/>
              </a:ext>
            </a:extLst>
          </p:cNvPr>
          <p:cNvSpPr txBox="1"/>
          <p:nvPr/>
        </p:nvSpPr>
        <p:spPr>
          <a:xfrm>
            <a:off x="5959642" y="58537"/>
            <a:ext cx="6232358" cy="1938992"/>
          </a:xfrm>
          <a:prstGeom prst="rect">
            <a:avLst/>
          </a:prstGeom>
          <a:noFill/>
        </p:spPr>
        <p:txBody>
          <a:bodyPr wrap="square">
            <a:spAutoFit/>
          </a:bodyPr>
          <a:lstStyle/>
          <a:p>
            <a:r>
              <a:rPr lang="en-US" sz="2000" b="1" dirty="0">
                <a:solidFill>
                  <a:schemeClr val="bg1"/>
                </a:solidFill>
                <a:effectLst/>
              </a:rPr>
              <a:t>Multiple File Formats</a:t>
            </a:r>
          </a:p>
          <a:p>
            <a:endParaRPr lang="en-US" sz="2000" b="1" dirty="0">
              <a:solidFill>
                <a:schemeClr val="bg1"/>
              </a:solidFill>
            </a:endParaRPr>
          </a:p>
          <a:p>
            <a:r>
              <a:rPr lang="en-US" sz="2000" dirty="0">
                <a:solidFill>
                  <a:schemeClr val="bg1"/>
                </a:solidFill>
                <a:effectLst/>
              </a:rPr>
              <a:t>Our website allows you to download your resume in multiple file formats, including PDF, Word, and HTML. This gives you the flexibility to choose the format that works best for you and your job application.</a:t>
            </a:r>
            <a:endParaRPr lang="en-US" sz="2000" dirty="0">
              <a:solidFill>
                <a:schemeClr val="bg1"/>
              </a:solidFill>
            </a:endParaRPr>
          </a:p>
        </p:txBody>
      </p:sp>
      <p:sp>
        <p:nvSpPr>
          <p:cNvPr id="9" name="TextBox 8">
            <a:extLst>
              <a:ext uri="{FF2B5EF4-FFF2-40B4-BE49-F238E27FC236}">
                <a16:creationId xmlns:a16="http://schemas.microsoft.com/office/drawing/2014/main" id="{62BBD700-B3F3-5F10-ADF3-A899438452BD}"/>
              </a:ext>
            </a:extLst>
          </p:cNvPr>
          <p:cNvSpPr txBox="1"/>
          <p:nvPr/>
        </p:nvSpPr>
        <p:spPr>
          <a:xfrm>
            <a:off x="0" y="2196061"/>
            <a:ext cx="11935326" cy="1631216"/>
          </a:xfrm>
          <a:prstGeom prst="rect">
            <a:avLst/>
          </a:prstGeom>
          <a:noFill/>
        </p:spPr>
        <p:txBody>
          <a:bodyPr wrap="square">
            <a:spAutoFit/>
          </a:bodyPr>
          <a:lstStyle/>
          <a:p>
            <a:r>
              <a:rPr lang="en-US" sz="2000" b="1" dirty="0">
                <a:solidFill>
                  <a:schemeClr val="bg1"/>
                </a:solidFill>
                <a:effectLst/>
              </a:rPr>
              <a:t>Expert Tips &amp; Examples</a:t>
            </a:r>
          </a:p>
          <a:p>
            <a:endParaRPr lang="en-US" sz="2000" b="1" dirty="0">
              <a:solidFill>
                <a:schemeClr val="bg1"/>
              </a:solidFill>
            </a:endParaRPr>
          </a:p>
          <a:p>
            <a:r>
              <a:rPr lang="en-US" sz="2000" dirty="0">
                <a:solidFill>
                  <a:schemeClr val="bg1"/>
                </a:solidFill>
                <a:effectLst/>
              </a:rPr>
              <a:t>Our website provides expert tips and examples to help you create a resume that showcases your skills and experiences. We offer guidance on everything from formatting to content, so you can be confident that your resume is the best it can be.</a:t>
            </a:r>
            <a:endParaRPr lang="en-US" sz="2000" dirty="0">
              <a:solidFill>
                <a:schemeClr val="bg1"/>
              </a:solidFill>
            </a:endParaRPr>
          </a:p>
        </p:txBody>
      </p:sp>
      <p:sp>
        <p:nvSpPr>
          <p:cNvPr id="11" name="TextBox 10">
            <a:extLst>
              <a:ext uri="{FF2B5EF4-FFF2-40B4-BE49-F238E27FC236}">
                <a16:creationId xmlns:a16="http://schemas.microsoft.com/office/drawing/2014/main" id="{5A7D448B-05E7-C466-1A06-5ED565A68F95}"/>
              </a:ext>
            </a:extLst>
          </p:cNvPr>
          <p:cNvSpPr txBox="1"/>
          <p:nvPr/>
        </p:nvSpPr>
        <p:spPr>
          <a:xfrm>
            <a:off x="168442" y="4010713"/>
            <a:ext cx="5791200" cy="1938992"/>
          </a:xfrm>
          <a:prstGeom prst="rect">
            <a:avLst/>
          </a:prstGeom>
          <a:noFill/>
        </p:spPr>
        <p:txBody>
          <a:bodyPr wrap="square">
            <a:spAutoFit/>
          </a:bodyPr>
          <a:lstStyle/>
          <a:p>
            <a:r>
              <a:rPr lang="en-US" sz="2000" b="1" dirty="0">
                <a:solidFill>
                  <a:schemeClr val="bg1"/>
                </a:solidFill>
                <a:effectLst/>
              </a:rPr>
              <a:t>Free Pricing Plans</a:t>
            </a:r>
          </a:p>
          <a:p>
            <a:endParaRPr lang="en-US" sz="2000" b="1" dirty="0">
              <a:solidFill>
                <a:schemeClr val="bg1"/>
              </a:solidFill>
            </a:endParaRPr>
          </a:p>
          <a:p>
            <a:r>
              <a:rPr lang="en-US" sz="2000" dirty="0">
                <a:solidFill>
                  <a:schemeClr val="bg1"/>
                </a:solidFill>
                <a:effectLst/>
              </a:rPr>
              <a:t>Our website offers affordable pricing plans that cater to different budget and needs. Whether you're a recent graduate or an experienced professional, we have a plan that works for you.</a:t>
            </a:r>
            <a:endParaRPr lang="en-US" sz="2000" dirty="0">
              <a:solidFill>
                <a:schemeClr val="bg1"/>
              </a:solidFill>
            </a:endParaRPr>
          </a:p>
        </p:txBody>
      </p:sp>
      <p:sp>
        <p:nvSpPr>
          <p:cNvPr id="13" name="TextBox 12">
            <a:extLst>
              <a:ext uri="{FF2B5EF4-FFF2-40B4-BE49-F238E27FC236}">
                <a16:creationId xmlns:a16="http://schemas.microsoft.com/office/drawing/2014/main" id="{98D09372-4080-19DC-3108-198B649641BB}"/>
              </a:ext>
            </a:extLst>
          </p:cNvPr>
          <p:cNvSpPr txBox="1"/>
          <p:nvPr/>
        </p:nvSpPr>
        <p:spPr>
          <a:xfrm>
            <a:off x="6400799" y="4079785"/>
            <a:ext cx="6011779" cy="2123658"/>
          </a:xfrm>
          <a:prstGeom prst="rect">
            <a:avLst/>
          </a:prstGeom>
          <a:noFill/>
        </p:spPr>
        <p:txBody>
          <a:bodyPr wrap="square">
            <a:spAutoFit/>
          </a:bodyPr>
          <a:lstStyle/>
          <a:p>
            <a:r>
              <a:rPr lang="en-US" sz="2000" b="1" dirty="0">
                <a:solidFill>
                  <a:schemeClr val="bg1"/>
                </a:solidFill>
                <a:effectLst/>
              </a:rPr>
              <a:t>24/7 Customer Support</a:t>
            </a:r>
          </a:p>
          <a:p>
            <a:endParaRPr lang="en-US" sz="1200" b="1" dirty="0">
              <a:solidFill>
                <a:schemeClr val="bg1"/>
              </a:solidFill>
            </a:endParaRPr>
          </a:p>
          <a:p>
            <a:r>
              <a:rPr lang="en-US" sz="2000" dirty="0">
                <a:solidFill>
                  <a:schemeClr val="bg1"/>
                </a:solidFill>
                <a:effectLst/>
              </a:rPr>
              <a:t>Our website provides 24/7 customer support to help you with any questions or issues you may have. Whether you need help with formatting or customization, our support team is always available to assist you.</a:t>
            </a:r>
            <a:endParaRPr lang="en-US" sz="2000" dirty="0">
              <a:solidFill>
                <a:schemeClr val="bg1"/>
              </a:solidFill>
            </a:endParaRPr>
          </a:p>
        </p:txBody>
      </p:sp>
    </p:spTree>
    <p:extLst>
      <p:ext uri="{BB962C8B-B14F-4D97-AF65-F5344CB8AC3E}">
        <p14:creationId xmlns:p14="http://schemas.microsoft.com/office/powerpoint/2010/main" val="193706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38090D-E34F-EE6D-4DAE-74958C135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3"/>
            <a:ext cx="12192000" cy="6852827"/>
          </a:xfrm>
          <a:prstGeom prst="rect">
            <a:avLst/>
          </a:prstGeom>
        </p:spPr>
      </p:pic>
      <p:sp>
        <p:nvSpPr>
          <p:cNvPr id="5" name="TextBox 4">
            <a:extLst>
              <a:ext uri="{FF2B5EF4-FFF2-40B4-BE49-F238E27FC236}">
                <a16:creationId xmlns:a16="http://schemas.microsoft.com/office/drawing/2014/main" id="{2C557ADD-D72A-C0E2-B4A6-5E4858FA25A4}"/>
              </a:ext>
            </a:extLst>
          </p:cNvPr>
          <p:cNvSpPr txBox="1"/>
          <p:nvPr/>
        </p:nvSpPr>
        <p:spPr>
          <a:xfrm>
            <a:off x="183481" y="92060"/>
            <a:ext cx="6190246" cy="707886"/>
          </a:xfrm>
          <a:prstGeom prst="rect">
            <a:avLst/>
          </a:prstGeom>
          <a:noFill/>
        </p:spPr>
        <p:txBody>
          <a:bodyPr wrap="square">
            <a:spAutoFit/>
          </a:bodyPr>
          <a:lstStyle/>
          <a:p>
            <a:r>
              <a:rPr lang="en-IN" sz="4000" dirty="0">
                <a:solidFill>
                  <a:schemeClr val="bg1"/>
                </a:solidFill>
              </a:rPr>
              <a:t>Resume Building Process</a:t>
            </a:r>
          </a:p>
        </p:txBody>
      </p:sp>
      <p:pic>
        <p:nvPicPr>
          <p:cNvPr id="7" name="Picture 6">
            <a:extLst>
              <a:ext uri="{FF2B5EF4-FFF2-40B4-BE49-F238E27FC236}">
                <a16:creationId xmlns:a16="http://schemas.microsoft.com/office/drawing/2014/main" id="{D1D55151-B951-59BD-E382-F4748C959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34" y="799946"/>
            <a:ext cx="5386140" cy="2622884"/>
          </a:xfrm>
          <a:prstGeom prst="rect">
            <a:avLst/>
          </a:prstGeom>
          <a:ln>
            <a:noFill/>
          </a:ln>
          <a:effectLst>
            <a:softEdge rad="112500"/>
          </a:effectLst>
        </p:spPr>
      </p:pic>
      <p:pic>
        <p:nvPicPr>
          <p:cNvPr id="11" name="Picture 10">
            <a:extLst>
              <a:ext uri="{FF2B5EF4-FFF2-40B4-BE49-F238E27FC236}">
                <a16:creationId xmlns:a16="http://schemas.microsoft.com/office/drawing/2014/main" id="{85A8A8A9-A14D-38E8-4D18-9A86A4CC5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727" y="799947"/>
            <a:ext cx="5634792" cy="2622884"/>
          </a:xfrm>
          <a:prstGeom prst="rect">
            <a:avLst/>
          </a:prstGeom>
          <a:ln>
            <a:noFill/>
          </a:ln>
          <a:effectLst>
            <a:softEdge rad="112500"/>
          </a:effectLst>
        </p:spPr>
      </p:pic>
      <p:sp>
        <p:nvSpPr>
          <p:cNvPr id="13" name="TextBox 12">
            <a:extLst>
              <a:ext uri="{FF2B5EF4-FFF2-40B4-BE49-F238E27FC236}">
                <a16:creationId xmlns:a16="http://schemas.microsoft.com/office/drawing/2014/main" id="{3D8F092F-4A36-F5A5-63E0-0FB6516E2FEA}"/>
              </a:ext>
            </a:extLst>
          </p:cNvPr>
          <p:cNvSpPr txBox="1"/>
          <p:nvPr/>
        </p:nvSpPr>
        <p:spPr>
          <a:xfrm>
            <a:off x="454190" y="3612881"/>
            <a:ext cx="2744203" cy="2246769"/>
          </a:xfrm>
          <a:prstGeom prst="rect">
            <a:avLst/>
          </a:prstGeom>
          <a:noFill/>
        </p:spPr>
        <p:txBody>
          <a:bodyPr wrap="square">
            <a:spAutoFit/>
          </a:bodyPr>
          <a:lstStyle/>
          <a:p>
            <a:r>
              <a:rPr lang="en-US" sz="2000" b="1" dirty="0">
                <a:solidFill>
                  <a:schemeClr val="bg1"/>
                </a:solidFill>
                <a:effectLst/>
              </a:rPr>
              <a:t>Step 1: Choose a Template</a:t>
            </a:r>
            <a:endParaRPr lang="en-US" sz="2000" b="1" dirty="0">
              <a:solidFill>
                <a:schemeClr val="bg1"/>
              </a:solidFill>
            </a:endParaRPr>
          </a:p>
          <a:p>
            <a:r>
              <a:rPr lang="en-US" sz="2000" dirty="0">
                <a:solidFill>
                  <a:schemeClr val="bg1"/>
                </a:solidFill>
                <a:effectLst/>
              </a:rPr>
              <a:t>Select from our library of professionally designed templates to find the perfect layout for your resume.</a:t>
            </a:r>
            <a:endParaRPr lang="en-US" sz="2000" dirty="0">
              <a:solidFill>
                <a:schemeClr val="bg1"/>
              </a:solidFill>
            </a:endParaRPr>
          </a:p>
        </p:txBody>
      </p:sp>
      <p:sp>
        <p:nvSpPr>
          <p:cNvPr id="15" name="TextBox 14">
            <a:extLst>
              <a:ext uri="{FF2B5EF4-FFF2-40B4-BE49-F238E27FC236}">
                <a16:creationId xmlns:a16="http://schemas.microsoft.com/office/drawing/2014/main" id="{F7A00566-C90A-8B54-7B2A-2B8DE84CB1CF}"/>
              </a:ext>
            </a:extLst>
          </p:cNvPr>
          <p:cNvSpPr txBox="1"/>
          <p:nvPr/>
        </p:nvSpPr>
        <p:spPr>
          <a:xfrm>
            <a:off x="3125204" y="3555884"/>
            <a:ext cx="3107154" cy="2246769"/>
          </a:xfrm>
          <a:prstGeom prst="rect">
            <a:avLst/>
          </a:prstGeom>
          <a:noFill/>
        </p:spPr>
        <p:txBody>
          <a:bodyPr wrap="square">
            <a:spAutoFit/>
          </a:bodyPr>
          <a:lstStyle/>
          <a:p>
            <a:r>
              <a:rPr lang="en-US" sz="2000" b="1" dirty="0">
                <a:solidFill>
                  <a:schemeClr val="bg1"/>
                </a:solidFill>
                <a:effectLst/>
              </a:rPr>
              <a:t>Step 2: Add Your Information</a:t>
            </a:r>
            <a:endParaRPr lang="en-US" sz="2000" b="1" dirty="0">
              <a:solidFill>
                <a:schemeClr val="bg1"/>
              </a:solidFill>
            </a:endParaRPr>
          </a:p>
          <a:p>
            <a:r>
              <a:rPr lang="en-US" sz="2000" dirty="0">
                <a:solidFill>
                  <a:schemeClr val="bg1"/>
                </a:solidFill>
                <a:effectLst/>
              </a:rPr>
              <a:t>Fill in your personal and professional information, including your work history, education, skills, and achievements.</a:t>
            </a:r>
            <a:endParaRPr lang="en-US" sz="2000" dirty="0">
              <a:solidFill>
                <a:schemeClr val="bg1"/>
              </a:solidFill>
            </a:endParaRPr>
          </a:p>
        </p:txBody>
      </p:sp>
      <p:sp>
        <p:nvSpPr>
          <p:cNvPr id="19" name="TextBox 18">
            <a:extLst>
              <a:ext uri="{FF2B5EF4-FFF2-40B4-BE49-F238E27FC236}">
                <a16:creationId xmlns:a16="http://schemas.microsoft.com/office/drawing/2014/main" id="{F8C1DA9E-AF09-E1CD-A486-60D6AC8D0BFB}"/>
              </a:ext>
            </a:extLst>
          </p:cNvPr>
          <p:cNvSpPr txBox="1"/>
          <p:nvPr/>
        </p:nvSpPr>
        <p:spPr>
          <a:xfrm>
            <a:off x="6232358" y="3518365"/>
            <a:ext cx="2574758" cy="2246769"/>
          </a:xfrm>
          <a:prstGeom prst="rect">
            <a:avLst/>
          </a:prstGeom>
          <a:noFill/>
        </p:spPr>
        <p:txBody>
          <a:bodyPr wrap="square">
            <a:spAutoFit/>
          </a:bodyPr>
          <a:lstStyle/>
          <a:p>
            <a:r>
              <a:rPr lang="en-US" sz="2000" b="1" dirty="0">
                <a:solidFill>
                  <a:schemeClr val="bg1"/>
                </a:solidFill>
                <a:effectLst/>
              </a:rPr>
              <a:t>Step 3: Customize Your Resume</a:t>
            </a:r>
            <a:endParaRPr lang="en-US" sz="2000" b="1" dirty="0">
              <a:solidFill>
                <a:schemeClr val="bg1"/>
              </a:solidFill>
            </a:endParaRPr>
          </a:p>
          <a:p>
            <a:r>
              <a:rPr lang="en-US" sz="2000" dirty="0">
                <a:solidFill>
                  <a:schemeClr val="bg1"/>
                </a:solidFill>
                <a:effectLst/>
              </a:rPr>
              <a:t>Tailor your resume to your specific needs by customizing the font, colors, and layout of your template.</a:t>
            </a:r>
            <a:endParaRPr lang="en-US" sz="2000" dirty="0">
              <a:solidFill>
                <a:schemeClr val="bg1"/>
              </a:solidFill>
            </a:endParaRPr>
          </a:p>
        </p:txBody>
      </p:sp>
      <p:sp>
        <p:nvSpPr>
          <p:cNvPr id="21" name="TextBox 20">
            <a:extLst>
              <a:ext uri="{FF2B5EF4-FFF2-40B4-BE49-F238E27FC236}">
                <a16:creationId xmlns:a16="http://schemas.microsoft.com/office/drawing/2014/main" id="{0F3C284B-84AA-875E-92AB-88258E3DAD68}"/>
              </a:ext>
            </a:extLst>
          </p:cNvPr>
          <p:cNvSpPr txBox="1"/>
          <p:nvPr/>
        </p:nvSpPr>
        <p:spPr>
          <a:xfrm>
            <a:off x="8807116" y="3555884"/>
            <a:ext cx="2743200" cy="1938992"/>
          </a:xfrm>
          <a:prstGeom prst="rect">
            <a:avLst/>
          </a:prstGeom>
          <a:noFill/>
        </p:spPr>
        <p:txBody>
          <a:bodyPr wrap="square">
            <a:spAutoFit/>
          </a:bodyPr>
          <a:lstStyle/>
          <a:p>
            <a:r>
              <a:rPr lang="en-US" sz="2000" b="1" dirty="0">
                <a:solidFill>
                  <a:schemeClr val="bg1"/>
                </a:solidFill>
                <a:effectLst/>
              </a:rPr>
              <a:t>Step 4: Review and Edit</a:t>
            </a:r>
            <a:endParaRPr lang="en-US" sz="2000" b="1" dirty="0">
              <a:solidFill>
                <a:schemeClr val="bg1"/>
              </a:solidFill>
            </a:endParaRPr>
          </a:p>
          <a:p>
            <a:r>
              <a:rPr lang="en-US" sz="2000" dirty="0">
                <a:solidFill>
                  <a:schemeClr val="bg1"/>
                </a:solidFill>
                <a:effectLst/>
              </a:rPr>
              <a:t>Review your completed resume and make any necessary edits or changes before finalizing it for submission.</a:t>
            </a:r>
            <a:endParaRPr lang="en-US" sz="2000" dirty="0">
              <a:solidFill>
                <a:schemeClr val="bg1"/>
              </a:solidFill>
            </a:endParaRPr>
          </a:p>
        </p:txBody>
      </p:sp>
    </p:spTree>
    <p:extLst>
      <p:ext uri="{BB962C8B-B14F-4D97-AF65-F5344CB8AC3E}">
        <p14:creationId xmlns:p14="http://schemas.microsoft.com/office/powerpoint/2010/main" val="2155475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92CD25-C698-CF14-E536-E00493AE7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347"/>
            <a:ext cx="12192000" cy="6912347"/>
          </a:xfrm>
          <a:prstGeom prst="rect">
            <a:avLst/>
          </a:prstGeom>
        </p:spPr>
      </p:pic>
      <p:sp>
        <p:nvSpPr>
          <p:cNvPr id="5" name="TextBox 4">
            <a:extLst>
              <a:ext uri="{FF2B5EF4-FFF2-40B4-BE49-F238E27FC236}">
                <a16:creationId xmlns:a16="http://schemas.microsoft.com/office/drawing/2014/main" id="{3D8EFE76-2EDC-5AC0-C8CC-1D3FBF92DA34}"/>
              </a:ext>
            </a:extLst>
          </p:cNvPr>
          <p:cNvSpPr txBox="1"/>
          <p:nvPr/>
        </p:nvSpPr>
        <p:spPr>
          <a:xfrm>
            <a:off x="400050" y="0"/>
            <a:ext cx="6190246" cy="6586418"/>
          </a:xfrm>
          <a:prstGeom prst="rect">
            <a:avLst/>
          </a:prstGeom>
          <a:noFill/>
        </p:spPr>
        <p:txBody>
          <a:bodyPr wrap="square">
            <a:spAutoFit/>
          </a:bodyPr>
          <a:lstStyle/>
          <a:p>
            <a:r>
              <a:rPr lang="en-US" sz="3600" b="1" dirty="0">
                <a:solidFill>
                  <a:schemeClr val="bg1"/>
                </a:solidFill>
                <a:effectLst/>
              </a:rPr>
              <a:t>Customization Options</a:t>
            </a:r>
          </a:p>
          <a:p>
            <a:endParaRPr lang="en-US" sz="1600" b="1" dirty="0">
              <a:solidFill>
                <a:schemeClr val="bg1"/>
              </a:solidFill>
            </a:endParaRPr>
          </a:p>
          <a:p>
            <a:r>
              <a:rPr lang="en-US" sz="2400" dirty="0">
                <a:solidFill>
                  <a:schemeClr val="bg1"/>
                </a:solidFill>
                <a:effectLst/>
              </a:rPr>
              <a:t>Our resume building website offers a wide range of customization options to ensure that your resume stands out from the rest. With our easy-to-use interface, you can customize every aspect of your resume, including:</a:t>
            </a:r>
          </a:p>
          <a:p>
            <a:endParaRPr lang="en-US" sz="1200" dirty="0">
              <a:solidFill>
                <a:schemeClr val="bg1"/>
              </a:solidFill>
            </a:endParaRPr>
          </a:p>
          <a:p>
            <a:pPr>
              <a:buFont typeface="Arial" panose="020B0604020202020204" pitchFamily="34" charset="0"/>
              <a:buChar char="•"/>
            </a:pPr>
            <a:r>
              <a:rPr lang="en-US" sz="2400" dirty="0">
                <a:solidFill>
                  <a:schemeClr val="bg1"/>
                </a:solidFill>
                <a:effectLst/>
              </a:rPr>
              <a:t>Choice of multiple templates to suit your profession and style preferences.</a:t>
            </a:r>
          </a:p>
          <a:p>
            <a:endParaRPr lang="en-US" sz="1100" dirty="0">
              <a:solidFill>
                <a:schemeClr val="bg1"/>
              </a:solidFill>
              <a:effectLst/>
            </a:endParaRPr>
          </a:p>
          <a:p>
            <a:pPr>
              <a:buFont typeface="Arial" panose="020B0604020202020204" pitchFamily="34" charset="0"/>
              <a:buChar char="•"/>
            </a:pPr>
            <a:r>
              <a:rPr lang="en-US" sz="2400" dirty="0">
                <a:solidFill>
                  <a:schemeClr val="bg1"/>
                </a:solidFill>
                <a:effectLst/>
              </a:rPr>
              <a:t>Customizable sections to highlight your skills, experience, education, and achievements.</a:t>
            </a:r>
          </a:p>
          <a:p>
            <a:endParaRPr lang="en-US" sz="1100" dirty="0">
              <a:solidFill>
                <a:schemeClr val="bg1"/>
              </a:solidFill>
              <a:effectLst/>
            </a:endParaRPr>
          </a:p>
          <a:p>
            <a:pPr>
              <a:buFont typeface="Arial" panose="020B0604020202020204" pitchFamily="34" charset="0"/>
              <a:buChar char="•"/>
            </a:pPr>
            <a:r>
              <a:rPr lang="en-US" sz="2400" dirty="0">
                <a:solidFill>
                  <a:schemeClr val="bg1"/>
                </a:solidFill>
                <a:effectLst/>
              </a:rPr>
              <a:t>Option to add a professional profile picture to your resume.</a:t>
            </a:r>
          </a:p>
          <a:p>
            <a:endParaRPr lang="en-US" sz="1100" dirty="0">
              <a:solidFill>
                <a:schemeClr val="bg1"/>
              </a:solidFill>
              <a:effectLst/>
            </a:endParaRPr>
          </a:p>
          <a:p>
            <a:pPr>
              <a:buFont typeface="Arial" panose="020B0604020202020204" pitchFamily="34" charset="0"/>
              <a:buChar char="•"/>
            </a:pPr>
            <a:r>
              <a:rPr lang="en-US" sz="2400" dirty="0">
                <a:solidFill>
                  <a:schemeClr val="bg1"/>
                </a:solidFill>
                <a:effectLst/>
              </a:rPr>
              <a:t>Ability to add custom sections and fields to your resume.</a:t>
            </a:r>
          </a:p>
        </p:txBody>
      </p:sp>
      <p:pic>
        <p:nvPicPr>
          <p:cNvPr id="7" name="Picture 6">
            <a:extLst>
              <a:ext uri="{FF2B5EF4-FFF2-40B4-BE49-F238E27FC236}">
                <a16:creationId xmlns:a16="http://schemas.microsoft.com/office/drawing/2014/main" id="{6B6A697A-6F1F-81B2-07AC-D8C72952E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620" y="-54347"/>
            <a:ext cx="5618749" cy="6858000"/>
          </a:xfrm>
          <a:prstGeom prst="rect">
            <a:avLst/>
          </a:prstGeom>
          <a:ln>
            <a:noFill/>
          </a:ln>
          <a:effectLst>
            <a:softEdge rad="112500"/>
          </a:effectLst>
        </p:spPr>
      </p:pic>
    </p:spTree>
    <p:extLst>
      <p:ext uri="{BB962C8B-B14F-4D97-AF65-F5344CB8AC3E}">
        <p14:creationId xmlns:p14="http://schemas.microsoft.com/office/powerpoint/2010/main" val="3973786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03616B-CCF8-D10B-DF99-24A371D72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0" y="5173"/>
            <a:ext cx="12392526" cy="6852827"/>
          </a:xfrm>
          <a:prstGeom prst="rect">
            <a:avLst/>
          </a:prstGeom>
        </p:spPr>
      </p:pic>
      <p:sp>
        <p:nvSpPr>
          <p:cNvPr id="5" name="TextBox 4">
            <a:extLst>
              <a:ext uri="{FF2B5EF4-FFF2-40B4-BE49-F238E27FC236}">
                <a16:creationId xmlns:a16="http://schemas.microsoft.com/office/drawing/2014/main" id="{57A44A17-0D04-F344-E2AB-5E066C6AE893}"/>
              </a:ext>
            </a:extLst>
          </p:cNvPr>
          <p:cNvSpPr txBox="1"/>
          <p:nvPr/>
        </p:nvSpPr>
        <p:spPr>
          <a:xfrm>
            <a:off x="150395" y="0"/>
            <a:ext cx="6292516" cy="707886"/>
          </a:xfrm>
          <a:prstGeom prst="rect">
            <a:avLst/>
          </a:prstGeom>
          <a:noFill/>
        </p:spPr>
        <p:txBody>
          <a:bodyPr wrap="square">
            <a:spAutoFit/>
          </a:bodyPr>
          <a:lstStyle/>
          <a:p>
            <a:r>
              <a:rPr lang="en-IN" sz="4000" dirty="0">
                <a:solidFill>
                  <a:schemeClr val="bg1"/>
                </a:solidFill>
              </a:rPr>
              <a:t>Resume Examples &amp; Tips</a:t>
            </a:r>
          </a:p>
        </p:txBody>
      </p:sp>
      <p:pic>
        <p:nvPicPr>
          <p:cNvPr id="7" name="Picture 6">
            <a:extLst>
              <a:ext uri="{FF2B5EF4-FFF2-40B4-BE49-F238E27FC236}">
                <a16:creationId xmlns:a16="http://schemas.microsoft.com/office/drawing/2014/main" id="{D00D29E4-2884-A88A-CACC-A9FFEBFD5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21" y="707886"/>
            <a:ext cx="3613484" cy="2903621"/>
          </a:xfrm>
          <a:prstGeom prst="rect">
            <a:avLst/>
          </a:prstGeom>
          <a:ln>
            <a:noFill/>
          </a:ln>
          <a:effectLst>
            <a:softEdge rad="112500"/>
          </a:effectLst>
        </p:spPr>
      </p:pic>
      <p:pic>
        <p:nvPicPr>
          <p:cNvPr id="9" name="Picture 8">
            <a:extLst>
              <a:ext uri="{FF2B5EF4-FFF2-40B4-BE49-F238E27FC236}">
                <a16:creationId xmlns:a16="http://schemas.microsoft.com/office/drawing/2014/main" id="{717C18C0-1704-545D-32CD-D0A41FCE4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0536" y="645695"/>
            <a:ext cx="3613483" cy="2965812"/>
          </a:xfrm>
          <a:prstGeom prst="rect">
            <a:avLst/>
          </a:prstGeom>
          <a:ln>
            <a:noFill/>
          </a:ln>
          <a:effectLst>
            <a:softEdge rad="112500"/>
          </a:effectLst>
        </p:spPr>
      </p:pic>
      <p:pic>
        <p:nvPicPr>
          <p:cNvPr id="11" name="Picture 10">
            <a:extLst>
              <a:ext uri="{FF2B5EF4-FFF2-40B4-BE49-F238E27FC236}">
                <a16:creationId xmlns:a16="http://schemas.microsoft.com/office/drawing/2014/main" id="{68757161-C8A2-F16C-2AE7-497A7F94C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4450" y="676790"/>
            <a:ext cx="3477155" cy="2965812"/>
          </a:xfrm>
          <a:prstGeom prst="rect">
            <a:avLst/>
          </a:prstGeom>
          <a:ln>
            <a:noFill/>
          </a:ln>
          <a:effectLst>
            <a:softEdge rad="112500"/>
          </a:effectLst>
        </p:spPr>
      </p:pic>
      <p:sp>
        <p:nvSpPr>
          <p:cNvPr id="13" name="TextBox 12">
            <a:extLst>
              <a:ext uri="{FF2B5EF4-FFF2-40B4-BE49-F238E27FC236}">
                <a16:creationId xmlns:a16="http://schemas.microsoft.com/office/drawing/2014/main" id="{59180BD8-B984-9778-F49D-E5C166797431}"/>
              </a:ext>
            </a:extLst>
          </p:cNvPr>
          <p:cNvSpPr txBox="1"/>
          <p:nvPr/>
        </p:nvSpPr>
        <p:spPr>
          <a:xfrm>
            <a:off x="260685" y="3495816"/>
            <a:ext cx="7427494" cy="3170099"/>
          </a:xfrm>
          <a:prstGeom prst="rect">
            <a:avLst/>
          </a:prstGeom>
          <a:noFill/>
        </p:spPr>
        <p:txBody>
          <a:bodyPr wrap="square">
            <a:spAutoFit/>
          </a:bodyPr>
          <a:lstStyle/>
          <a:p>
            <a:r>
              <a:rPr lang="en-US" sz="2000" b="1" dirty="0">
                <a:solidFill>
                  <a:schemeClr val="bg1"/>
                </a:solidFill>
                <a:effectLst/>
              </a:rPr>
              <a:t>Resume Writing Tips</a:t>
            </a:r>
            <a:endParaRPr lang="en-US" sz="2000" b="1" dirty="0">
              <a:solidFill>
                <a:schemeClr val="bg1"/>
              </a:solidFill>
            </a:endParaRPr>
          </a:p>
          <a:p>
            <a:r>
              <a:rPr lang="en-US" sz="2000" dirty="0">
                <a:solidFill>
                  <a:schemeClr val="bg1"/>
                </a:solidFill>
                <a:effectLst/>
              </a:rPr>
              <a:t>1. Keep it concise and to the point. Limit your resume to one or two pages maximum.</a:t>
            </a:r>
            <a:endParaRPr lang="en-US" sz="2000" dirty="0">
              <a:solidFill>
                <a:schemeClr val="bg1"/>
              </a:solidFill>
            </a:endParaRPr>
          </a:p>
          <a:p>
            <a:r>
              <a:rPr lang="en-US" sz="2000" dirty="0">
                <a:solidFill>
                  <a:schemeClr val="bg1"/>
                </a:solidFill>
                <a:effectLst/>
              </a:rPr>
              <a:t>2. Use bullet points to make your achievements and responsibilities stand out.</a:t>
            </a:r>
            <a:endParaRPr lang="en-US" sz="2000" dirty="0">
              <a:solidFill>
                <a:schemeClr val="bg1"/>
              </a:solidFill>
            </a:endParaRPr>
          </a:p>
          <a:p>
            <a:r>
              <a:rPr lang="en-US" sz="2000" dirty="0">
                <a:solidFill>
                  <a:schemeClr val="bg1"/>
                </a:solidFill>
                <a:effectLst/>
              </a:rPr>
              <a:t>3. Tailor your resume to the job you're applying for by highlighting relevant skills and experiences.</a:t>
            </a:r>
            <a:endParaRPr lang="en-US" sz="2000" dirty="0">
              <a:solidFill>
                <a:schemeClr val="bg1"/>
              </a:solidFill>
            </a:endParaRPr>
          </a:p>
          <a:p>
            <a:r>
              <a:rPr lang="en-US" sz="2000" dirty="0">
                <a:solidFill>
                  <a:schemeClr val="bg1"/>
                </a:solidFill>
                <a:effectLst/>
              </a:rPr>
              <a:t>4. Use action verbs to describe your accomplishments and responsibilities.</a:t>
            </a:r>
            <a:endParaRPr lang="en-US" sz="2000" dirty="0">
              <a:solidFill>
                <a:schemeClr val="bg1"/>
              </a:solidFill>
            </a:endParaRPr>
          </a:p>
          <a:p>
            <a:r>
              <a:rPr lang="en-US" sz="2000" dirty="0">
                <a:solidFill>
                  <a:schemeClr val="bg1"/>
                </a:solidFill>
                <a:effectLst/>
              </a:rPr>
              <a:t>5. Proofread your resume carefully for spelling and grammar errors.</a:t>
            </a:r>
            <a:endParaRPr lang="en-US" sz="2000" dirty="0">
              <a:solidFill>
                <a:schemeClr val="bg1"/>
              </a:solidFill>
            </a:endParaRPr>
          </a:p>
        </p:txBody>
      </p:sp>
      <p:sp>
        <p:nvSpPr>
          <p:cNvPr id="15" name="TextBox 14">
            <a:extLst>
              <a:ext uri="{FF2B5EF4-FFF2-40B4-BE49-F238E27FC236}">
                <a16:creationId xmlns:a16="http://schemas.microsoft.com/office/drawing/2014/main" id="{E6865593-AADF-A521-87B3-EBCF0F93B50F}"/>
              </a:ext>
            </a:extLst>
          </p:cNvPr>
          <p:cNvSpPr txBox="1"/>
          <p:nvPr/>
        </p:nvSpPr>
        <p:spPr>
          <a:xfrm>
            <a:off x="8131342" y="3642602"/>
            <a:ext cx="4060658" cy="2862322"/>
          </a:xfrm>
          <a:prstGeom prst="rect">
            <a:avLst/>
          </a:prstGeom>
          <a:noFill/>
        </p:spPr>
        <p:txBody>
          <a:bodyPr wrap="square">
            <a:spAutoFit/>
          </a:bodyPr>
          <a:lstStyle/>
          <a:p>
            <a:r>
              <a:rPr lang="en-US" sz="2000" b="1" dirty="0">
                <a:solidFill>
                  <a:schemeClr val="bg1"/>
                </a:solidFill>
                <a:effectLst/>
              </a:rPr>
              <a:t>Resume Examples</a:t>
            </a:r>
            <a:endParaRPr lang="en-US" sz="2000" b="1" dirty="0">
              <a:solidFill>
                <a:schemeClr val="bg1"/>
              </a:solidFill>
            </a:endParaRPr>
          </a:p>
          <a:p>
            <a:r>
              <a:rPr lang="en-US" sz="2000" dirty="0">
                <a:solidFill>
                  <a:schemeClr val="bg1"/>
                </a:solidFill>
                <a:effectLst/>
              </a:rPr>
              <a:t>Our website offers a variety of resume examples to help you get started, including professional, creative, and entry-level resumes.</a:t>
            </a:r>
            <a:endParaRPr lang="en-US" sz="2000" dirty="0">
              <a:solidFill>
                <a:schemeClr val="bg1"/>
              </a:solidFill>
            </a:endParaRPr>
          </a:p>
          <a:p>
            <a:r>
              <a:rPr lang="en-US" sz="2000" dirty="0">
                <a:solidFill>
                  <a:schemeClr val="bg1"/>
                </a:solidFill>
                <a:effectLst/>
              </a:rPr>
              <a:t>Each example includes tips and suggestions for formatting, wording, and content to help you create a standout resume.</a:t>
            </a:r>
            <a:endParaRPr lang="en-US" sz="2000" dirty="0">
              <a:solidFill>
                <a:schemeClr val="bg1"/>
              </a:solidFill>
            </a:endParaRPr>
          </a:p>
        </p:txBody>
      </p:sp>
    </p:spTree>
    <p:extLst>
      <p:ext uri="{BB962C8B-B14F-4D97-AF65-F5344CB8AC3E}">
        <p14:creationId xmlns:p14="http://schemas.microsoft.com/office/powerpoint/2010/main" val="2734825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7E93F-1670-0D1A-6454-3AE3475F0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4242" cy="6858000"/>
          </a:xfrm>
          <a:prstGeom prst="rect">
            <a:avLst/>
          </a:prstGeom>
        </p:spPr>
      </p:pic>
      <p:sp>
        <p:nvSpPr>
          <p:cNvPr id="5" name="TextBox 4">
            <a:extLst>
              <a:ext uri="{FF2B5EF4-FFF2-40B4-BE49-F238E27FC236}">
                <a16:creationId xmlns:a16="http://schemas.microsoft.com/office/drawing/2014/main" id="{19A7F590-0D2A-CD7D-DCD0-04320084A1E0}"/>
              </a:ext>
            </a:extLst>
          </p:cNvPr>
          <p:cNvSpPr txBox="1"/>
          <p:nvPr/>
        </p:nvSpPr>
        <p:spPr>
          <a:xfrm>
            <a:off x="291766" y="164250"/>
            <a:ext cx="6238374" cy="707886"/>
          </a:xfrm>
          <a:prstGeom prst="rect">
            <a:avLst/>
          </a:prstGeom>
          <a:noFill/>
        </p:spPr>
        <p:txBody>
          <a:bodyPr wrap="square">
            <a:spAutoFit/>
          </a:bodyPr>
          <a:lstStyle/>
          <a:p>
            <a:r>
              <a:rPr lang="en-IN" sz="4000" dirty="0">
                <a:solidFill>
                  <a:schemeClr val="bg1"/>
                </a:solidFill>
              </a:rPr>
              <a:t>Pricing Plans</a:t>
            </a:r>
          </a:p>
        </p:txBody>
      </p:sp>
      <p:pic>
        <p:nvPicPr>
          <p:cNvPr id="7" name="Picture 6">
            <a:extLst>
              <a:ext uri="{FF2B5EF4-FFF2-40B4-BE49-F238E27FC236}">
                <a16:creationId xmlns:a16="http://schemas.microsoft.com/office/drawing/2014/main" id="{F9BEFE53-0BE7-C048-F6F4-02F45E47B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25" y="918284"/>
            <a:ext cx="3469107" cy="3469107"/>
          </a:xfrm>
          <a:prstGeom prst="rect">
            <a:avLst/>
          </a:prstGeom>
          <a:ln>
            <a:noFill/>
          </a:ln>
          <a:effectLst>
            <a:softEdge rad="112500"/>
          </a:effectLst>
        </p:spPr>
      </p:pic>
      <p:pic>
        <p:nvPicPr>
          <p:cNvPr id="9" name="Picture 8">
            <a:extLst>
              <a:ext uri="{FF2B5EF4-FFF2-40B4-BE49-F238E27FC236}">
                <a16:creationId xmlns:a16="http://schemas.microsoft.com/office/drawing/2014/main" id="{D92A795F-3023-1206-4370-AE3CD2D79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567" y="918284"/>
            <a:ext cx="3469107" cy="3469107"/>
          </a:xfrm>
          <a:prstGeom prst="rect">
            <a:avLst/>
          </a:prstGeom>
          <a:ln>
            <a:noFill/>
          </a:ln>
          <a:effectLst>
            <a:softEdge rad="112500"/>
          </a:effectLst>
        </p:spPr>
      </p:pic>
      <p:pic>
        <p:nvPicPr>
          <p:cNvPr id="11" name="Picture 10">
            <a:extLst>
              <a:ext uri="{FF2B5EF4-FFF2-40B4-BE49-F238E27FC236}">
                <a16:creationId xmlns:a16="http://schemas.microsoft.com/office/drawing/2014/main" id="{E26AC4CA-7ACE-8C14-8D19-7E75E364B1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6009" y="918284"/>
            <a:ext cx="3753853" cy="3469107"/>
          </a:xfrm>
          <a:prstGeom prst="rect">
            <a:avLst/>
          </a:prstGeom>
          <a:ln>
            <a:noFill/>
          </a:ln>
          <a:effectLst>
            <a:softEdge rad="112500"/>
          </a:effectLst>
        </p:spPr>
      </p:pic>
      <p:sp>
        <p:nvSpPr>
          <p:cNvPr id="13" name="TextBox 12">
            <a:extLst>
              <a:ext uri="{FF2B5EF4-FFF2-40B4-BE49-F238E27FC236}">
                <a16:creationId xmlns:a16="http://schemas.microsoft.com/office/drawing/2014/main" id="{987718C5-6A7D-872A-0796-820C7214F2C9}"/>
              </a:ext>
            </a:extLst>
          </p:cNvPr>
          <p:cNvSpPr txBox="1"/>
          <p:nvPr/>
        </p:nvSpPr>
        <p:spPr>
          <a:xfrm>
            <a:off x="429124" y="4433539"/>
            <a:ext cx="11762875" cy="1384995"/>
          </a:xfrm>
          <a:prstGeom prst="rect">
            <a:avLst/>
          </a:prstGeom>
          <a:noFill/>
        </p:spPr>
        <p:txBody>
          <a:bodyPr wrap="square">
            <a:spAutoFit/>
          </a:bodyPr>
          <a:lstStyle/>
          <a:p>
            <a:r>
              <a:rPr lang="en-US" sz="2800" b="1" dirty="0">
                <a:solidFill>
                  <a:schemeClr val="bg1"/>
                </a:solidFill>
                <a:effectLst/>
              </a:rPr>
              <a:t>Free Plan</a:t>
            </a:r>
            <a:endParaRPr lang="en-US" sz="2800" b="1" dirty="0">
              <a:solidFill>
                <a:schemeClr val="bg1"/>
              </a:solidFill>
            </a:endParaRPr>
          </a:p>
          <a:p>
            <a:r>
              <a:rPr lang="en-US" sz="2800" i="1" dirty="0">
                <a:solidFill>
                  <a:schemeClr val="bg1"/>
                </a:solidFill>
                <a:effectLst/>
              </a:rPr>
              <a:t>Our free plan allows you to create and download a basic resume with limited customization options.</a:t>
            </a:r>
            <a:endParaRPr lang="en-US" sz="2800" dirty="0">
              <a:solidFill>
                <a:schemeClr val="bg1"/>
              </a:solidFill>
            </a:endParaRPr>
          </a:p>
        </p:txBody>
      </p:sp>
    </p:spTree>
    <p:extLst>
      <p:ext uri="{BB962C8B-B14F-4D97-AF65-F5344CB8AC3E}">
        <p14:creationId xmlns:p14="http://schemas.microsoft.com/office/powerpoint/2010/main" val="1185436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1044</Words>
  <Application>Microsoft Office PowerPoint</Application>
  <PresentationFormat>Widescreen</PresentationFormat>
  <Paragraphs>95</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GAGAN ARORA</dc:creator>
  <cp:lastModifiedBy>GAGAN ARORA</cp:lastModifiedBy>
  <cp:revision>2</cp:revision>
  <dcterms:created xsi:type="dcterms:W3CDTF">2023-10-29T19:43:22Z</dcterms:created>
  <dcterms:modified xsi:type="dcterms:W3CDTF">2023-10-29T19:43:41Z</dcterms:modified>
</cp:coreProperties>
</file>